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0" r:id="rId5"/>
  </p:sldMasterIdLst>
  <p:notesMasterIdLst>
    <p:notesMasterId r:id="rId45"/>
  </p:notesMasterIdLst>
  <p:handoutMasterIdLst>
    <p:handoutMasterId r:id="rId46"/>
  </p:handoutMasterIdLst>
  <p:sldIdLst>
    <p:sldId id="256" r:id="rId6"/>
    <p:sldId id="700" r:id="rId7"/>
    <p:sldId id="689" r:id="rId8"/>
    <p:sldId id="686" r:id="rId9"/>
    <p:sldId id="673" r:id="rId10"/>
    <p:sldId id="688" r:id="rId11"/>
    <p:sldId id="690" r:id="rId12"/>
    <p:sldId id="697" r:id="rId13"/>
    <p:sldId id="687" r:id="rId14"/>
    <p:sldId id="709" r:id="rId15"/>
    <p:sldId id="691" r:id="rId16"/>
    <p:sldId id="692" r:id="rId17"/>
    <p:sldId id="693" r:id="rId18"/>
    <p:sldId id="694" r:id="rId19"/>
    <p:sldId id="695" r:id="rId20"/>
    <p:sldId id="696" r:id="rId21"/>
    <p:sldId id="710" r:id="rId22"/>
    <p:sldId id="699" r:id="rId23"/>
    <p:sldId id="698" r:id="rId24"/>
    <p:sldId id="711" r:id="rId25"/>
    <p:sldId id="657" r:id="rId26"/>
    <p:sldId id="703" r:id="rId27"/>
    <p:sldId id="704" r:id="rId28"/>
    <p:sldId id="705" r:id="rId29"/>
    <p:sldId id="712" r:id="rId30"/>
    <p:sldId id="670" r:id="rId31"/>
    <p:sldId id="706" r:id="rId32"/>
    <p:sldId id="707" r:id="rId33"/>
    <p:sldId id="671" r:id="rId34"/>
    <p:sldId id="668" r:id="rId35"/>
    <p:sldId id="667" r:id="rId36"/>
    <p:sldId id="669" r:id="rId37"/>
    <p:sldId id="708" r:id="rId38"/>
    <p:sldId id="714" r:id="rId39"/>
    <p:sldId id="715" r:id="rId40"/>
    <p:sldId id="716" r:id="rId41"/>
    <p:sldId id="717" r:id="rId42"/>
    <p:sldId id="718" r:id="rId43"/>
    <p:sldId id="71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700"/>
            <p14:sldId id="689"/>
            <p14:sldId id="686"/>
            <p14:sldId id="673"/>
            <p14:sldId id="688"/>
            <p14:sldId id="690"/>
            <p14:sldId id="697"/>
            <p14:sldId id="687"/>
            <p14:sldId id="709"/>
            <p14:sldId id="691"/>
            <p14:sldId id="692"/>
            <p14:sldId id="693"/>
            <p14:sldId id="694"/>
            <p14:sldId id="695"/>
            <p14:sldId id="696"/>
            <p14:sldId id="710"/>
            <p14:sldId id="699"/>
            <p14:sldId id="698"/>
            <p14:sldId id="711"/>
            <p14:sldId id="657"/>
            <p14:sldId id="703"/>
            <p14:sldId id="704"/>
            <p14:sldId id="705"/>
            <p14:sldId id="712"/>
            <p14:sldId id="670"/>
            <p14:sldId id="706"/>
            <p14:sldId id="707"/>
            <p14:sldId id="671"/>
            <p14:sldId id="668"/>
            <p14:sldId id="667"/>
            <p14:sldId id="669"/>
            <p14:sldId id="708"/>
            <p14:sldId id="714"/>
            <p14:sldId id="715"/>
            <p14:sldId id="716"/>
            <p14:sldId id="717"/>
            <p14:sldId id="718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7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17/03/2021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679E-5E3D-41C9-800E-1600934D3B5B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84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1B3B-3EDB-4B4A-9D63-4A2C7A8655AF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63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24D89-8600-457A-9312-31C3A1B3DD5A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5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77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13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788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304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17/03/2021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868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17/03/2021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246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17/03/2021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04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12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1E4-01CD-49CA-8324-094CB1377618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1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80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446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45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629-7D34-4DC8-99D4-496A35DFE7C5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01440" y="6356350"/>
            <a:ext cx="4251960" cy="365125"/>
          </a:xfrm>
        </p:spPr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52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05C-E864-4ED8-A427-D4DBD062D829}" type="datetime1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 DIEGO ECHEVERRIA and SARINI JAYASINGHE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98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AFC9-F0D9-4051-B392-8DEA9552777B}" type="datetime1">
              <a:rPr lang="en-GB" smtClean="0"/>
              <a:t>17/03/2021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91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F83D-D83C-455E-B673-6170CB98419F}" type="datetime1">
              <a:rPr lang="en-GB" smtClean="0"/>
              <a:t>17/03/2021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5CCE-1056-417C-8FD6-0ED3F56513F3}" type="datetime1">
              <a:rPr lang="en-GB" smtClean="0"/>
              <a:t>17/03/2021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356463" cy="365125"/>
          </a:xfrm>
        </p:spPr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06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D807-9081-4E6C-B7B9-74B842A2B81C}" type="datetime1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3691" y="6356350"/>
            <a:ext cx="4199709" cy="365125"/>
          </a:xfrm>
        </p:spPr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82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51A5-8A65-4398-8912-ADB622DE7C3C}" type="datetime1">
              <a:rPr lang="en-GB" smtClean="0"/>
              <a:t>17/03/2021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28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5DC6C-0DFD-4701-BFA3-7047FF61282B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4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17/03/2021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54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17/03/2021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List of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MKIV data conditioning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Sensitivity study on effect of changed on error/prediction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the continuous N = </a:t>
            </a: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11623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data for training and testing.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Relevant inputs grouped by their potential controllability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Online linear regression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>
                  <a:lumMod val="65000"/>
                </a:schemeClr>
              </a:solidFill>
              <a:effectLst/>
              <a:latin typeface="wf_segoe-ui_normal"/>
            </a:endParaRP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93557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Open Sans"/>
            </a:endParaRPr>
          </a:p>
          <a:p>
            <a:r>
              <a:rPr lang="en-US" sz="1800" dirty="0">
                <a:latin typeface="Open Sans"/>
              </a:rPr>
              <a:t>Averaged after filtering MK4 data (sensitivity =1hr)				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pic>
        <p:nvPicPr>
          <p:cNvPr id="6148" name="Picture 4" descr="C:\Users\HP\Desktop\Figur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r="8566"/>
          <a:stretch/>
        </p:blipFill>
        <p:spPr bwMode="auto">
          <a:xfrm>
            <a:off x="1146049" y="1867472"/>
            <a:ext cx="9875520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81728" y="3352800"/>
            <a:ext cx="548640" cy="19994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4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Open Sans"/>
            </a:endParaRPr>
          </a:p>
          <a:p>
            <a:r>
              <a:rPr lang="en-US" sz="1800" dirty="0">
                <a:latin typeface="Open Sans"/>
              </a:rPr>
              <a:t>Averaged after filtering MK4 data (sensitivity =1hr) 					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pic>
        <p:nvPicPr>
          <p:cNvPr id="7170" name="Picture 2" descr="C:\Users\HP\Desktop\Figure_3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r="8051"/>
          <a:stretch/>
        </p:blipFill>
        <p:spPr bwMode="auto">
          <a:xfrm>
            <a:off x="1146048" y="1794320"/>
            <a:ext cx="9875520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571744" y="3279648"/>
            <a:ext cx="548640" cy="19994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293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Open Sans"/>
            </a:endParaRPr>
          </a:p>
          <a:p>
            <a:r>
              <a:rPr lang="en-US" sz="1800" dirty="0">
                <a:latin typeface="Open Sans"/>
              </a:rPr>
              <a:t>Averaged after filtering MK4 data (sensitivity =1hr) 					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pic>
        <p:nvPicPr>
          <p:cNvPr id="8194" name="Picture 2" descr="C:\Users\HP\Desktop\Figure_3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r="8154"/>
          <a:stretch/>
        </p:blipFill>
        <p:spPr bwMode="auto">
          <a:xfrm>
            <a:off x="1182624" y="1733360"/>
            <a:ext cx="9912096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71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Open Sans"/>
            </a:endParaRPr>
          </a:p>
          <a:p>
            <a:r>
              <a:rPr lang="en-US" sz="1800" dirty="0">
                <a:latin typeface="Open Sans"/>
              </a:rPr>
              <a:t>Averaged after filtering MK4 data (sensitivity =3hr)				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pic>
        <p:nvPicPr>
          <p:cNvPr id="9218" name="Picture 2" descr="C:\Users\HP\Desktop\Figur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4" t="9119" r="8190" b="8109"/>
          <a:stretch/>
        </p:blipFill>
        <p:spPr bwMode="auto">
          <a:xfrm>
            <a:off x="1109471" y="2011681"/>
            <a:ext cx="9948673" cy="36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415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Open Sans"/>
            </a:endParaRPr>
          </a:p>
          <a:p>
            <a:r>
              <a:rPr lang="en-US" sz="1800" dirty="0">
                <a:latin typeface="Open Sans"/>
              </a:rPr>
              <a:t>Averaged after filtering MK4 data (sensitivity =3hr) 					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pic>
        <p:nvPicPr>
          <p:cNvPr id="10242" name="Picture 2" descr="C:\Users\HP\Desktop\Figure_4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t="10507" r="8498"/>
          <a:stretch/>
        </p:blipFill>
        <p:spPr bwMode="auto">
          <a:xfrm>
            <a:off x="950977" y="2048256"/>
            <a:ext cx="10009631" cy="392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681472" y="2401824"/>
            <a:ext cx="719328" cy="26822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50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Open Sans"/>
            </a:endParaRPr>
          </a:p>
          <a:p>
            <a:r>
              <a:rPr lang="en-US" sz="1800" dirty="0">
                <a:latin typeface="Open Sans"/>
              </a:rPr>
              <a:t>Averaged after filtering MK4 data (sensitivity =3hr) 					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pic>
        <p:nvPicPr>
          <p:cNvPr id="11266" name="Picture 2" descr="C:\Users\HP\Desktop\Figure_4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1341" r="7573" b="6165"/>
          <a:stretch/>
        </p:blipFill>
        <p:spPr bwMode="auto">
          <a:xfrm>
            <a:off x="1170431" y="2182367"/>
            <a:ext cx="9960865" cy="36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539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List of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MKIV data conditioning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Sensitivity study on effect of changed on error/prediction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the continuous N = </a:t>
            </a:r>
            <a:r>
              <a:rPr lang="en-US" altLang="en-US" sz="2400" dirty="0"/>
              <a:t>11623</a:t>
            </a:r>
            <a:r>
              <a:rPr lang="en-US" sz="2400" dirty="0"/>
              <a:t> data for training and testing.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Relevant inputs grouped by their potential controllability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Online linear regression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>
                  <a:lumMod val="65000"/>
                </a:schemeClr>
              </a:solidFill>
              <a:effectLst/>
              <a:latin typeface="wf_segoe-ui_normal"/>
            </a:endParaRP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59643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A36F3-1029-473D-9B30-CA21E202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E2B2E-202A-4EF6-A01F-463B53F2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9E783-0CAF-45CB-9370-C454762D6C32}"/>
              </a:ext>
            </a:extLst>
          </p:cNvPr>
          <p:cNvSpPr txBox="1"/>
          <p:nvPr/>
        </p:nvSpPr>
        <p:spPr>
          <a:xfrm>
            <a:off x="1377323" y="407999"/>
            <a:ext cx="8831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A07111"/>
                </a:solidFill>
              </a:rPr>
              <a:t>MSE scores comparison:</a:t>
            </a:r>
            <a:endParaRPr lang="en-GB" sz="3200" b="1" dirty="0">
              <a:solidFill>
                <a:srgbClr val="A0711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D1C51-2FAC-49F7-BF52-C404C7943A41}"/>
              </a:ext>
            </a:extLst>
          </p:cNvPr>
          <p:cNvSpPr txBox="1"/>
          <p:nvPr/>
        </p:nvSpPr>
        <p:spPr>
          <a:xfrm>
            <a:off x="629723" y="1120016"/>
            <a:ext cx="11292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MSE score  for furnace faults predicted using MK4 sensor data.</a:t>
            </a:r>
          </a:p>
          <a:p>
            <a:r>
              <a:rPr lang="en-GB" dirty="0">
                <a:solidFill>
                  <a:srgbClr val="0070C0"/>
                </a:solidFill>
              </a:rPr>
              <a:t>		    	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endParaRPr lang="en-GB" sz="22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59A1C2-2156-4FE7-A06A-7F0C521C5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69158"/>
              </p:ext>
            </p:extLst>
          </p:nvPr>
        </p:nvGraphicFramePr>
        <p:xfrm>
          <a:off x="1855223" y="1672405"/>
          <a:ext cx="452119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298">
                  <a:extLst>
                    <a:ext uri="{9D8B030D-6E8A-4147-A177-3AD203B41FA5}">
                      <a16:colId xmlns:a16="http://schemas.microsoft.com/office/drawing/2014/main" val="2491863155"/>
                    </a:ext>
                  </a:extLst>
                </a:gridCol>
                <a:gridCol w="1130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298">
                  <a:extLst>
                    <a:ext uri="{9D8B030D-6E8A-4147-A177-3AD203B41FA5}">
                      <a16:colId xmlns:a16="http://schemas.microsoft.com/office/drawing/2014/main" val="258783563"/>
                    </a:ext>
                  </a:extLst>
                </a:gridCol>
                <a:gridCol w="1130298">
                  <a:extLst>
                    <a:ext uri="{9D8B030D-6E8A-4147-A177-3AD203B41FA5}">
                      <a16:colId xmlns:a16="http://schemas.microsoft.com/office/drawing/2014/main" val="322659185"/>
                    </a:ext>
                  </a:extLst>
                </a:gridCol>
              </a:tblGrid>
              <a:tr h="3139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Averaging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472945"/>
                  </a:ext>
                </a:extLst>
              </a:tr>
              <a:tr h="313967">
                <a:tc>
                  <a:txBody>
                    <a:bodyPr/>
                    <a:lstStyle/>
                    <a:p>
                      <a:r>
                        <a:rPr lang="en-GB" b="1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0.1706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0.1674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0.1644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653179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5" y="2836545"/>
            <a:ext cx="106013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865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Open Sans"/>
            </a:endParaRPr>
          </a:p>
          <a:p>
            <a:r>
              <a:rPr lang="en-US" sz="1800" dirty="0">
                <a:latin typeface="Open Sans"/>
              </a:rPr>
              <a:t>Averaged before filtering MK4 data (sensitivity =3hr)				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pic>
        <p:nvPicPr>
          <p:cNvPr id="1026" name="Picture 2" descr="C:\Users\HP\Desktop\Figure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" t="9674" r="8904" b="7277"/>
          <a:stretch/>
        </p:blipFill>
        <p:spPr bwMode="auto">
          <a:xfrm>
            <a:off x="1255777" y="2194561"/>
            <a:ext cx="9863328" cy="364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1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List of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MKIV data conditioning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bg1">
                    <a:lumMod val="65000"/>
                  </a:schemeClr>
                </a:solidFill>
                <a:effectLst/>
              </a:rPr>
              <a:t>Sensitivity study on effect of changed on error/prediction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 the continuous N = </a:t>
            </a: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</a:rPr>
              <a:t>11623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data for training and testing.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Relevant inputs grouped by their potential controllability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Online linear regression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>
                  <a:lumMod val="65000"/>
                </a:schemeClr>
              </a:solidFill>
              <a:effectLst/>
              <a:latin typeface="wf_segoe-ui_normal"/>
            </a:endParaRP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39886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List of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MKIV data conditioning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Sensitivity study on effect of changed on error/prediction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the continuous N = </a:t>
            </a:r>
            <a:r>
              <a:rPr lang="en-US" altLang="en-US" sz="2400" dirty="0"/>
              <a:t>11623</a:t>
            </a:r>
            <a:r>
              <a:rPr lang="en-US" sz="2400" dirty="0"/>
              <a:t> data for training and testing.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Arial" panose="020B0604020202020204" pitchFamily="34" charset="0"/>
              </a:rPr>
              <a:t>Relevant inputs grouped by their potential controllability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Online linear regression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>
                  <a:lumMod val="65000"/>
                </a:schemeClr>
              </a:solidFill>
              <a:effectLst/>
              <a:latin typeface="wf_segoe-ui_normal"/>
            </a:endParaRP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54047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inputs grouped by their potential controllability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A0AB4-3C42-4A95-9F29-F14F2BA24126}"/>
              </a:ext>
            </a:extLst>
          </p:cNvPr>
          <p:cNvSpPr txBox="1"/>
          <p:nvPr/>
        </p:nvSpPr>
        <p:spPr>
          <a:xfrm>
            <a:off x="994299" y="1331650"/>
            <a:ext cx="1012942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accent3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MV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– Manipulated Variables. These are manually controlled variables directly available to suggestive tool.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MV (Indirect)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– These are manipulated variables, but indirectly controlled by an existing PID controller. For example, port combustion air flows.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CV (Auto)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– These are controlled variables as part of existing PID control loops. These may be available to the suggestive tool for setpoint adjustments. For example, canal temperature.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CV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– Controlled Variables. These are the furnace variables that will be affected because of a change of MV, MV (Indirect), CV (Auto) and UV.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UV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– Uncontrolled Variables. These are input variables we have little or no influence over. For example, wind speed.</a:t>
            </a:r>
            <a:endParaRPr lang="en-US" b="0" i="0" dirty="0">
              <a:solidFill>
                <a:srgbClr val="212121"/>
              </a:solidFill>
              <a:effectLst/>
              <a:latin typeface="wf_segoe-ui_normal"/>
            </a:endParaRPr>
          </a:p>
        </p:txBody>
      </p:sp>
    </p:spTree>
    <p:extLst>
      <p:ext uri="{BB962C8B-B14F-4D97-AF65-F5344CB8AC3E}">
        <p14:creationId xmlns:p14="http://schemas.microsoft.com/office/powerpoint/2010/main" val="475588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from 2020 to 2021, N=11623</a:t>
            </a:r>
            <a:endParaRPr lang="en-GB" sz="3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2457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Open Sans"/>
            </a:endParaRPr>
          </a:p>
          <a:p>
            <a:pPr marL="0" indent="0">
              <a:buNone/>
            </a:pPr>
            <a:r>
              <a:rPr lang="en-US" sz="1800" dirty="0">
                <a:latin typeface="Open Sans"/>
              </a:rPr>
              <a:t>					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7FF07AB-CBCB-44EB-8C40-F4B5CCA2A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8303" r="8835" b="5437"/>
          <a:stretch/>
        </p:blipFill>
        <p:spPr>
          <a:xfrm>
            <a:off x="1093432" y="1189609"/>
            <a:ext cx="10005135" cy="479838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352FEA-6B5C-4582-A934-9DBCA8766CA7}"/>
              </a:ext>
            </a:extLst>
          </p:cNvPr>
          <p:cNvCxnSpPr/>
          <p:nvPr/>
        </p:nvCxnSpPr>
        <p:spPr>
          <a:xfrm>
            <a:off x="7651155" y="1376039"/>
            <a:ext cx="0" cy="4350058"/>
          </a:xfrm>
          <a:prstGeom prst="line">
            <a:avLst/>
          </a:prstGeom>
          <a:ln w="412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00186E-623E-4379-9DE0-C15DDA086FB9}"/>
              </a:ext>
            </a:extLst>
          </p:cNvPr>
          <p:cNvSpPr txBox="1"/>
          <p:nvPr/>
        </p:nvSpPr>
        <p:spPr>
          <a:xfrm>
            <a:off x="3444537" y="5868137"/>
            <a:ext cx="15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F8391-4F7C-4A10-9D78-623F27F4EFEE}"/>
              </a:ext>
            </a:extLst>
          </p:cNvPr>
          <p:cNvSpPr txBox="1"/>
          <p:nvPr/>
        </p:nvSpPr>
        <p:spPr>
          <a:xfrm>
            <a:off x="8337625" y="5870402"/>
            <a:ext cx="15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C8E03-209F-462C-8D51-7B87175E479A}"/>
              </a:ext>
            </a:extLst>
          </p:cNvPr>
          <p:cNvSpPr txBox="1"/>
          <p:nvPr/>
        </p:nvSpPr>
        <p:spPr>
          <a:xfrm>
            <a:off x="2389574" y="2025577"/>
            <a:ext cx="15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 = 7785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32B95E-7643-4235-9795-359F874CC4E4}"/>
              </a:ext>
            </a:extLst>
          </p:cNvPr>
          <p:cNvSpPr txBox="1"/>
          <p:nvPr/>
        </p:nvSpPr>
        <p:spPr>
          <a:xfrm>
            <a:off x="8624698" y="2025577"/>
            <a:ext cx="15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 = 3838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265C157-B3EA-4CAA-BA2D-EE528BFBAA3C}"/>
              </a:ext>
            </a:extLst>
          </p:cNvPr>
          <p:cNvSpPr txBox="1">
            <a:spLocks/>
          </p:cNvSpPr>
          <p:nvPr/>
        </p:nvSpPr>
        <p:spPr>
          <a:xfrm>
            <a:off x="243406" y="813064"/>
            <a:ext cx="512757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Open Sans"/>
              </a:rPr>
              <a:t>We use 2/3 of N for testing and the last 1/3 for training</a:t>
            </a:r>
          </a:p>
        </p:txBody>
      </p:sp>
    </p:spTree>
    <p:extLst>
      <p:ext uri="{BB962C8B-B14F-4D97-AF65-F5344CB8AC3E}">
        <p14:creationId xmlns:p14="http://schemas.microsoft.com/office/powerpoint/2010/main" val="340168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inputs grouped by their potential controllability</a:t>
            </a:r>
            <a:endParaRPr lang="en-GB" sz="2800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4DEFB84-30A9-4263-8861-CEBE07D40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8582" r="9781" b="7843"/>
          <a:stretch/>
        </p:blipFill>
        <p:spPr>
          <a:xfrm>
            <a:off x="1151137" y="973999"/>
            <a:ext cx="9889725" cy="50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16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inputs grouped by their potential controllability</a:t>
            </a:r>
            <a:endParaRPr lang="en-GB" sz="2800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33F1D6C-F8CD-4D72-A73D-446F65F41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13476" r="12767" b="6725"/>
          <a:stretch/>
        </p:blipFill>
        <p:spPr>
          <a:xfrm>
            <a:off x="838200" y="1848774"/>
            <a:ext cx="4284216" cy="3349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44443B-B190-4870-8C60-BD5579C6EEB2}"/>
              </a:ext>
            </a:extLst>
          </p:cNvPr>
          <p:cNvSpPr txBox="1"/>
          <p:nvPr/>
        </p:nvSpPr>
        <p:spPr>
          <a:xfrm>
            <a:off x="5675050" y="1006318"/>
            <a:ext cx="609452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500" b="1" dirty="0">
                <a:solidFill>
                  <a:schemeClr val="accent6">
                    <a:lumMod val="75000"/>
                  </a:schemeClr>
                </a:solidFill>
              </a:rPr>
              <a:t>6539 Bath Pressure (PV)</a:t>
            </a:r>
          </a:p>
          <a:p>
            <a:r>
              <a:rPr lang="en-GB" sz="1500" b="1" dirty="0">
                <a:solidFill>
                  <a:schemeClr val="accent3">
                    <a:lumMod val="75000"/>
                  </a:schemeClr>
                </a:solidFill>
              </a:rPr>
              <a:t>10425 Calculated Cullet Ratio</a:t>
            </a:r>
          </a:p>
          <a:p>
            <a:r>
              <a:rPr lang="en-GB" sz="1500" b="1" dirty="0">
                <a:solidFill>
                  <a:srgbClr val="FF0000"/>
                </a:solidFill>
              </a:rPr>
              <a:t>1950 Canal Temp. Control  Pyrometer (2)</a:t>
            </a:r>
          </a:p>
          <a:p>
            <a:r>
              <a:rPr lang="en-GB" sz="1500" b="1" dirty="0">
                <a:solidFill>
                  <a:srgbClr val="FF0000"/>
                </a:solidFill>
              </a:rPr>
              <a:t>10279 Canal Temp. Control (PV)</a:t>
            </a:r>
          </a:p>
          <a:p>
            <a:r>
              <a:rPr lang="en-GB" sz="1500" b="1" dirty="0">
                <a:solidFill>
                  <a:schemeClr val="accent2">
                    <a:lumMod val="75000"/>
                  </a:schemeClr>
                </a:solidFill>
              </a:rPr>
              <a:t>2922 Closed Bottom Temperature - Downstream Working End (PV)</a:t>
            </a:r>
          </a:p>
          <a:p>
            <a:r>
              <a:rPr lang="en-GB" sz="1500" b="1" dirty="0">
                <a:solidFill>
                  <a:schemeClr val="accent2">
                    <a:lumMod val="75000"/>
                  </a:schemeClr>
                </a:solidFill>
              </a:rPr>
              <a:t>2921 Closed Bottom Temperature - Upstream Working End (PV)</a:t>
            </a:r>
          </a:p>
          <a:p>
            <a:r>
              <a:rPr lang="en-GB" sz="1500" b="1" dirty="0"/>
              <a:t>11213 Essential Services Board Cat 'B' Supply - MV53</a:t>
            </a:r>
          </a:p>
          <a:p>
            <a:r>
              <a:rPr lang="en-GB" sz="1500" b="1" dirty="0"/>
              <a:t>11201 Furnace &amp; Services Pack Sub S8 L.H. Section - HV13</a:t>
            </a:r>
          </a:p>
          <a:p>
            <a:r>
              <a:rPr lang="en-GB" sz="1500" b="1" dirty="0">
                <a:solidFill>
                  <a:schemeClr val="accent2">
                    <a:lumMod val="75000"/>
                  </a:schemeClr>
                </a:solidFill>
              </a:rPr>
              <a:t>11174 Furnace Bottom Temperature 18m D/S of B8</a:t>
            </a:r>
          </a:p>
          <a:p>
            <a:r>
              <a:rPr lang="en-GB" sz="1500" b="1" dirty="0">
                <a:solidFill>
                  <a:schemeClr val="accent6">
                    <a:lumMod val="75000"/>
                  </a:schemeClr>
                </a:solidFill>
              </a:rPr>
              <a:t>10091 Furnace Load</a:t>
            </a:r>
          </a:p>
          <a:p>
            <a:r>
              <a:rPr lang="en-GB" sz="1500" b="1" dirty="0">
                <a:solidFill>
                  <a:srgbClr val="FF0000"/>
                </a:solidFill>
              </a:rPr>
              <a:t>321 Glass Level Control (PV)</a:t>
            </a:r>
          </a:p>
          <a:p>
            <a:r>
              <a:rPr lang="en-GB" sz="1500" b="1" dirty="0">
                <a:solidFill>
                  <a:schemeClr val="accent6">
                    <a:lumMod val="75000"/>
                  </a:schemeClr>
                </a:solidFill>
              </a:rPr>
              <a:t>7474 Lehr Drive Line Shaft Speed</a:t>
            </a:r>
          </a:p>
          <a:p>
            <a:r>
              <a:rPr lang="en-GB" sz="1500" b="1" dirty="0">
                <a:solidFill>
                  <a:schemeClr val="accent2">
                    <a:lumMod val="75000"/>
                  </a:schemeClr>
                </a:solidFill>
              </a:rPr>
              <a:t>10271 Open Crown Temperature - Upstream Refiner (PV)</a:t>
            </a:r>
          </a:p>
          <a:p>
            <a:r>
              <a:rPr lang="en-GB" sz="1500" b="1" dirty="0"/>
              <a:t>7443 Outside Ambient Temperature Measurement</a:t>
            </a:r>
          </a:p>
          <a:p>
            <a:r>
              <a:rPr lang="en-GB" sz="1500" b="1" dirty="0">
                <a:solidFill>
                  <a:schemeClr val="accent6">
                    <a:lumMod val="75000"/>
                  </a:schemeClr>
                </a:solidFill>
              </a:rPr>
              <a:t>11108 Port 1 Combustion Air Flow RHS (OP)</a:t>
            </a:r>
          </a:p>
          <a:p>
            <a:r>
              <a:rPr lang="en-GB" sz="1500" b="1" dirty="0">
                <a:solidFill>
                  <a:schemeClr val="accent6">
                    <a:lumMod val="75000"/>
                  </a:schemeClr>
                </a:solidFill>
              </a:rPr>
              <a:t>11111 Port 2 - 3 Combustion Air Flow LHS (OP)</a:t>
            </a:r>
          </a:p>
          <a:p>
            <a:r>
              <a:rPr lang="en-GB" sz="1500" b="1" dirty="0">
                <a:solidFill>
                  <a:schemeClr val="accent6">
                    <a:lumMod val="75000"/>
                  </a:schemeClr>
                </a:solidFill>
              </a:rPr>
              <a:t>11114 Port 2 - 3 Combustion Air Flow RHS (OP)</a:t>
            </a:r>
          </a:p>
          <a:p>
            <a:r>
              <a:rPr lang="en-GB" sz="1500" b="1" dirty="0">
                <a:solidFill>
                  <a:schemeClr val="accent3">
                    <a:lumMod val="75000"/>
                  </a:schemeClr>
                </a:solidFill>
              </a:rPr>
              <a:t>9400 Port 2 Gas Flow (SP)</a:t>
            </a:r>
          </a:p>
          <a:p>
            <a:r>
              <a:rPr lang="en-GB" sz="1500" b="1" dirty="0">
                <a:solidFill>
                  <a:schemeClr val="accent6">
                    <a:lumMod val="75000"/>
                  </a:schemeClr>
                </a:solidFill>
              </a:rPr>
              <a:t>136 Total Combustion Air Flow Measurement</a:t>
            </a:r>
          </a:p>
          <a:p>
            <a:r>
              <a:rPr lang="en-GB" sz="1500" b="1" dirty="0">
                <a:solidFill>
                  <a:schemeClr val="accent6">
                    <a:lumMod val="75000"/>
                  </a:schemeClr>
                </a:solidFill>
              </a:rPr>
              <a:t>135 Total Firm Gas Flow Measurement</a:t>
            </a:r>
          </a:p>
          <a:p>
            <a:r>
              <a:rPr lang="en-GB" sz="1500" b="1" dirty="0">
                <a:solidFill>
                  <a:schemeClr val="accent6">
                    <a:lumMod val="75000"/>
                  </a:schemeClr>
                </a:solidFill>
              </a:rPr>
              <a:t>9282 Tweel Position</a:t>
            </a:r>
          </a:p>
          <a:p>
            <a:r>
              <a:rPr lang="en-GB" sz="1500" b="1" dirty="0"/>
              <a:t>11301 UK5 Total Load (Power)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91845-6219-4EA4-A620-2655DA183C04}"/>
              </a:ext>
            </a:extLst>
          </p:cNvPr>
          <p:cNvSpPr txBox="1"/>
          <p:nvPr/>
        </p:nvSpPr>
        <p:spPr>
          <a:xfrm>
            <a:off x="10821139" y="3429000"/>
            <a:ext cx="948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3">
                    <a:lumMod val="75000"/>
                  </a:schemeClr>
                </a:solidFill>
              </a:rPr>
              <a:t>MV</a:t>
            </a:r>
            <a:br>
              <a:rPr lang="en-GB" sz="1600" dirty="0"/>
            </a:br>
            <a:br>
              <a:rPr lang="en-GB" sz="1600" dirty="0"/>
            </a:br>
            <a:r>
              <a:rPr lang="en-GB" sz="1600" b="1" dirty="0" err="1">
                <a:solidFill>
                  <a:schemeClr val="accent6">
                    <a:lumMod val="75000"/>
                  </a:schemeClr>
                </a:solidFill>
              </a:rPr>
              <a:t>MV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</a:rPr>
              <a:t> (I)</a:t>
            </a:r>
            <a:br>
              <a:rPr lang="en-GB" sz="1600" b="1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GB" sz="1600" dirty="0"/>
            </a:br>
            <a:r>
              <a:rPr lang="en-GB" sz="1600" b="1" dirty="0">
                <a:solidFill>
                  <a:srgbClr val="FF0000"/>
                </a:solidFill>
              </a:rPr>
              <a:t>CV (A)</a:t>
            </a:r>
            <a:br>
              <a:rPr lang="en-GB" sz="1600" b="1" dirty="0"/>
            </a:br>
            <a:br>
              <a:rPr lang="en-GB" sz="1600" b="1" dirty="0"/>
            </a:br>
            <a:r>
              <a:rPr lang="en-GB" sz="1600" b="1" dirty="0"/>
              <a:t> </a:t>
            </a:r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CV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UV </a:t>
            </a:r>
          </a:p>
        </p:txBody>
      </p:sp>
    </p:spTree>
    <p:extLst>
      <p:ext uri="{BB962C8B-B14F-4D97-AF65-F5344CB8AC3E}">
        <p14:creationId xmlns:p14="http://schemas.microsoft.com/office/powerpoint/2010/main" val="252463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List of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MKIV data conditioning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i="0" dirty="0">
                <a:effectLst/>
              </a:rPr>
              <a:t>Sensitivity study on effect of changed on error/prediction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the continuous N = </a:t>
            </a:r>
            <a:r>
              <a:rPr lang="en-US" altLang="en-US" sz="2400" dirty="0"/>
              <a:t>11623</a:t>
            </a:r>
            <a:r>
              <a:rPr lang="en-US" sz="2400" dirty="0"/>
              <a:t> data for training and testing.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cs typeface="Arial" panose="020B0604020202020204" pitchFamily="34" charset="0"/>
              </a:rPr>
              <a:t>Relevant inputs grouped by their potential controllability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Online linear regression</a:t>
            </a:r>
            <a:endParaRPr lang="en-US" sz="24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>
                  <a:lumMod val="65000"/>
                </a:schemeClr>
              </a:solidFill>
              <a:effectLst/>
              <a:latin typeface="wf_segoe-ui_normal"/>
            </a:endParaRP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92028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A5275-2557-47E0-A74C-BDEF54B2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704598"/>
            <a:ext cx="7198360" cy="3344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A5A669-965C-4C91-B1C9-82DC994C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75E0F-31CF-496E-BEDF-0A8D61C26698}"/>
              </a:ext>
            </a:extLst>
          </p:cNvPr>
          <p:cNvSpPr txBox="1"/>
          <p:nvPr/>
        </p:nvSpPr>
        <p:spPr>
          <a:xfrm>
            <a:off x="736600" y="946548"/>
            <a:ext cx="106172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wf_segoe-ui_normal"/>
              </a:rPr>
              <a:t> Focusing on the development of a model where future inputs are assumed known, we can now deploy our online linear regression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wf_segoe-ui_normal"/>
              </a:rPr>
              <a:t> The following results are in a video (currently too big for the SharePoint but might try a private upload to YouTube?) </a:t>
            </a: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84629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A5275-2557-47E0-A74C-BDEF54B2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704598"/>
            <a:ext cx="7198360" cy="3344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A5A669-965C-4C91-B1C9-82DC994C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75E0F-31CF-496E-BEDF-0A8D61C26698}"/>
              </a:ext>
            </a:extLst>
          </p:cNvPr>
          <p:cNvSpPr txBox="1"/>
          <p:nvPr/>
        </p:nvSpPr>
        <p:spPr>
          <a:xfrm>
            <a:off x="736600" y="946548"/>
            <a:ext cx="106172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wf_segoe-ui_normal"/>
              </a:rPr>
              <a:t> Focusing on the development of a model where future inputs are assumed known, we can now deploy our online linear regression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wf_segoe-ui_normal"/>
              </a:rPr>
              <a:t> The following results are in a video (currently too big for the SharePoint but might try a private upload to YouTube?) </a:t>
            </a:r>
          </a:p>
          <a:p>
            <a:endParaRPr lang="en-GB" sz="2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F2A75C-6C12-416B-9F70-D5834EF33935}"/>
              </a:ext>
            </a:extLst>
          </p:cNvPr>
          <p:cNvSpPr/>
          <p:nvPr/>
        </p:nvSpPr>
        <p:spPr>
          <a:xfrm>
            <a:off x="2931160" y="5704840"/>
            <a:ext cx="223520" cy="2641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3460C-8031-4486-8722-7A1B86234E1D}"/>
              </a:ext>
            </a:extLst>
          </p:cNvPr>
          <p:cNvCxnSpPr/>
          <p:nvPr/>
        </p:nvCxnSpPr>
        <p:spPr>
          <a:xfrm>
            <a:off x="1676400" y="5019040"/>
            <a:ext cx="1254760" cy="73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C1DCB9-25F3-46EA-8C30-CE4D307D5E2F}"/>
              </a:ext>
            </a:extLst>
          </p:cNvPr>
          <p:cNvSpPr txBox="1"/>
          <p:nvPr/>
        </p:nvSpPr>
        <p:spPr>
          <a:xfrm>
            <a:off x="1122680" y="4667012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426217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A5275-2557-47E0-A74C-BDEF54B2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704598"/>
            <a:ext cx="7198360" cy="3344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A5A669-965C-4C91-B1C9-82DC994C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75E0F-31CF-496E-BEDF-0A8D61C26698}"/>
              </a:ext>
            </a:extLst>
          </p:cNvPr>
          <p:cNvSpPr txBox="1"/>
          <p:nvPr/>
        </p:nvSpPr>
        <p:spPr>
          <a:xfrm>
            <a:off x="736600" y="946548"/>
            <a:ext cx="106172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wf_segoe-ui_normal"/>
              </a:rPr>
              <a:t> Focusing on the development of a model where future inputs are assumed known, we can now deploy our online linear regression model.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wf_segoe-ui_normal"/>
              </a:rPr>
              <a:t> The following results are in a video (currently too big for the SharePoint but might try a private upload to YouTube?) </a:t>
            </a:r>
          </a:p>
          <a:p>
            <a:endParaRPr lang="en-GB" sz="2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F2A75C-6C12-416B-9F70-D5834EF33935}"/>
              </a:ext>
            </a:extLst>
          </p:cNvPr>
          <p:cNvSpPr/>
          <p:nvPr/>
        </p:nvSpPr>
        <p:spPr>
          <a:xfrm>
            <a:off x="2931160" y="5704840"/>
            <a:ext cx="4607560" cy="2641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E3460C-8031-4486-8722-7A1B86234E1D}"/>
              </a:ext>
            </a:extLst>
          </p:cNvPr>
          <p:cNvCxnSpPr>
            <a:cxnSpLocks/>
          </p:cNvCxnSpPr>
          <p:nvPr/>
        </p:nvCxnSpPr>
        <p:spPr>
          <a:xfrm>
            <a:off x="1864360" y="4239796"/>
            <a:ext cx="2854960" cy="1465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C1DCB9-25F3-46EA-8C30-CE4D307D5E2F}"/>
              </a:ext>
            </a:extLst>
          </p:cNvPr>
          <p:cNvSpPr txBox="1"/>
          <p:nvPr/>
        </p:nvSpPr>
        <p:spPr>
          <a:xfrm>
            <a:off x="576580" y="3251358"/>
            <a:ext cx="192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Fault density predicted 72 hours into the future </a:t>
            </a:r>
          </a:p>
        </p:txBody>
      </p:sp>
    </p:spTree>
    <p:extLst>
      <p:ext uri="{BB962C8B-B14F-4D97-AF65-F5344CB8AC3E}">
        <p14:creationId xmlns:p14="http://schemas.microsoft.com/office/powerpoint/2010/main" val="251971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A9117-16ED-433B-90A9-B719DA02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B5D71-52C1-48E3-A612-F973EA79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AE066-270D-4D6F-8C5D-796B7C3B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79" y="2236604"/>
            <a:ext cx="7304531" cy="3285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159EF9-3181-432E-B9ED-F690D669A45E}"/>
              </a:ext>
            </a:extLst>
          </p:cNvPr>
          <p:cNvSpPr txBox="1"/>
          <p:nvPr/>
        </p:nvSpPr>
        <p:spPr>
          <a:xfrm>
            <a:off x="396240" y="1131937"/>
            <a:ext cx="10022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2,000 – encouraging prediction of region of fault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8A3CAC-3897-4B1B-A180-E6F3C3B3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5291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 Density Signal</a:t>
            </a:r>
            <a:endParaRPr lang="en-GB" sz="3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C18F5-1686-427C-916D-1D435A3720FD}"/>
              </a:ext>
            </a:extLst>
          </p:cNvPr>
          <p:cNvSpPr txBox="1"/>
          <p:nvPr/>
        </p:nvSpPr>
        <p:spPr>
          <a:xfrm>
            <a:off x="2564384" y="1883156"/>
            <a:ext cx="1178560" cy="848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Isolate to be between </a:t>
            </a:r>
            <a:r>
              <a:rPr lang="en-GB" sz="1200" dirty="0">
                <a:solidFill>
                  <a:srgbClr val="FF0000"/>
                </a:solidFill>
              </a:rPr>
              <a:t>25/07/20 </a:t>
            </a:r>
            <a:r>
              <a:rPr lang="en-GB" sz="1200" dirty="0"/>
              <a:t>and </a:t>
            </a:r>
            <a:r>
              <a:rPr lang="en-GB" sz="1200" dirty="0">
                <a:solidFill>
                  <a:srgbClr val="FF0000"/>
                </a:solidFill>
              </a:rPr>
              <a:t>03/01/21</a:t>
            </a:r>
          </a:p>
        </p:txBody>
      </p:sp>
      <p:sp>
        <p:nvSpPr>
          <p:cNvPr id="10" name="Arrow: Right 7">
            <a:extLst>
              <a:ext uri="{FF2B5EF4-FFF2-40B4-BE49-F238E27FC236}">
                <a16:creationId xmlns:a16="http://schemas.microsoft.com/office/drawing/2014/main" id="{6B51F961-B6F3-428D-9242-6F62AACB0B2C}"/>
              </a:ext>
            </a:extLst>
          </p:cNvPr>
          <p:cNvSpPr/>
          <p:nvPr/>
        </p:nvSpPr>
        <p:spPr>
          <a:xfrm>
            <a:off x="1964944" y="2205736"/>
            <a:ext cx="59944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58596-E93D-457E-8E49-DE1FB6E0A409}"/>
              </a:ext>
            </a:extLst>
          </p:cNvPr>
          <p:cNvSpPr txBox="1"/>
          <p:nvPr/>
        </p:nvSpPr>
        <p:spPr>
          <a:xfrm>
            <a:off x="3514344" y="3138223"/>
            <a:ext cx="8382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High pass filter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9F9617-D0F2-408E-A871-A33B2459A25D}"/>
              </a:ext>
            </a:extLst>
          </p:cNvPr>
          <p:cNvSpPr/>
          <p:nvPr/>
        </p:nvSpPr>
        <p:spPr>
          <a:xfrm>
            <a:off x="4372864" y="3267456"/>
            <a:ext cx="59944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BC01E-93E5-4932-8205-F350B4D25BF4}"/>
              </a:ext>
            </a:extLst>
          </p:cNvPr>
          <p:cNvSpPr txBox="1"/>
          <p:nvPr/>
        </p:nvSpPr>
        <p:spPr>
          <a:xfrm>
            <a:off x="4992624" y="3138223"/>
            <a:ext cx="8382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Spike locations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41EC0BDB-4645-4D7C-B2D8-450FF16501E2}"/>
              </a:ext>
            </a:extLst>
          </p:cNvPr>
          <p:cNvSpPr/>
          <p:nvPr/>
        </p:nvSpPr>
        <p:spPr>
          <a:xfrm rot="5400000">
            <a:off x="2749804" y="2805176"/>
            <a:ext cx="807720" cy="660400"/>
          </a:xfrm>
          <a:prstGeom prst="bentUp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6356-DB96-49F9-AF9F-8FC84CF0CA0E}"/>
              </a:ext>
            </a:extLst>
          </p:cNvPr>
          <p:cNvSpPr txBox="1"/>
          <p:nvPr/>
        </p:nvSpPr>
        <p:spPr>
          <a:xfrm>
            <a:off x="4822444" y="2131936"/>
            <a:ext cx="11785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Remove spikes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17653A9-034A-430F-97C5-5A8CEC154A87}"/>
              </a:ext>
            </a:extLst>
          </p:cNvPr>
          <p:cNvSpPr/>
          <p:nvPr/>
        </p:nvSpPr>
        <p:spPr>
          <a:xfrm rot="10800000">
            <a:off x="5312664" y="2408934"/>
            <a:ext cx="218440" cy="72644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E91CF57-CC60-4AB5-813D-9EE9637C6C67}"/>
              </a:ext>
            </a:extLst>
          </p:cNvPr>
          <p:cNvSpPr/>
          <p:nvPr/>
        </p:nvSpPr>
        <p:spPr>
          <a:xfrm>
            <a:off x="3748024" y="2205735"/>
            <a:ext cx="107442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2F535-7779-4959-B610-8B4D3CC4113D}"/>
              </a:ext>
            </a:extLst>
          </p:cNvPr>
          <p:cNvSpPr txBox="1"/>
          <p:nvPr/>
        </p:nvSpPr>
        <p:spPr>
          <a:xfrm>
            <a:off x="6602984" y="2131934"/>
            <a:ext cx="11785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Low pass filter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FA0FC70-61E7-4A6E-8F5C-F5E4DA34154C}"/>
              </a:ext>
            </a:extLst>
          </p:cNvPr>
          <p:cNvSpPr/>
          <p:nvPr/>
        </p:nvSpPr>
        <p:spPr>
          <a:xfrm>
            <a:off x="6003544" y="2168835"/>
            <a:ext cx="59944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21">
            <a:extLst>
              <a:ext uri="{FF2B5EF4-FFF2-40B4-BE49-F238E27FC236}">
                <a16:creationId xmlns:a16="http://schemas.microsoft.com/office/drawing/2014/main" id="{2656C496-7EB7-47F4-8601-AFD29C49A2E9}"/>
              </a:ext>
            </a:extLst>
          </p:cNvPr>
          <p:cNvSpPr/>
          <p:nvPr/>
        </p:nvSpPr>
        <p:spPr>
          <a:xfrm>
            <a:off x="7781544" y="2168835"/>
            <a:ext cx="59944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196"/>
            <a:ext cx="10515600" cy="87344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Open Sans"/>
              </a:rPr>
              <a:t>Furnace fault Pipeline</a:t>
            </a:r>
            <a:r>
              <a:rPr lang="en-US" sz="1800" dirty="0">
                <a:latin typeface="Open Sans"/>
              </a:rPr>
              <a:t>					</a:t>
            </a:r>
          </a:p>
          <a:p>
            <a:pPr marL="0" indent="0">
              <a:buNone/>
            </a:pPr>
            <a:endParaRPr lang="en-US" sz="2400" b="0" i="0" dirty="0">
              <a:effectLst/>
              <a:latin typeface="Open Sans"/>
            </a:endParaRPr>
          </a:p>
        </p:txBody>
      </p:sp>
      <p:pic>
        <p:nvPicPr>
          <p:cNvPr id="12290" name="Picture 2" descr="https://upload.wikimedia.org/wikipedia/commons/thumb/1/1a/Boxplot_vs_PDF.svg/800px-Boxplot_vs_PDF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48" y="2731516"/>
            <a:ext cx="3297257" cy="36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>
            <a:stCxn id="13" idx="2"/>
            <a:endCxn id="12290" idx="1"/>
          </p:cNvCxnSpPr>
          <p:nvPr/>
        </p:nvCxnSpPr>
        <p:spPr>
          <a:xfrm>
            <a:off x="5411724" y="3599888"/>
            <a:ext cx="1449324" cy="931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38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5490E-A3CB-4E0B-AFE9-81157C595323}"/>
              </a:ext>
            </a:extLst>
          </p:cNvPr>
          <p:cNvSpPr txBox="1"/>
          <p:nvPr/>
        </p:nvSpPr>
        <p:spPr>
          <a:xfrm>
            <a:off x="213360" y="1354338"/>
            <a:ext cx="6024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3,800 – model predictions are affected by a </a:t>
            </a:r>
            <a:br>
              <a:rPr lang="en-GB" sz="2400" dirty="0"/>
            </a:br>
            <a:r>
              <a:rPr lang="en-GB" sz="2400" dirty="0"/>
              <a:t>large set of spikes in the fault density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B6C73-9A1A-480D-A8A0-BC080000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7" y="2628912"/>
            <a:ext cx="6698613" cy="29846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3AB9870-DA5F-4FCD-A068-207BA0B7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56488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5490E-A3CB-4E0B-AFE9-81157C595323}"/>
              </a:ext>
            </a:extLst>
          </p:cNvPr>
          <p:cNvSpPr txBox="1"/>
          <p:nvPr/>
        </p:nvSpPr>
        <p:spPr>
          <a:xfrm>
            <a:off x="868680" y="335281"/>
            <a:ext cx="1084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5,300 and 6,200 a regions of poor fault  density isn’t predicted but the model indicates that one of the important inputs have started to oscillate in an unusual way?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BD40B-599A-4CBE-9041-C56FFACB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6" y="3429000"/>
            <a:ext cx="5569384" cy="2396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8280C-097E-426D-B8F1-9A789E1B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64" y="3232250"/>
            <a:ext cx="4498253" cy="25930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9A9871-46AF-4816-8759-E6FCE939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54319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5490E-A3CB-4E0B-AFE9-81157C595323}"/>
              </a:ext>
            </a:extLst>
          </p:cNvPr>
          <p:cNvSpPr txBox="1"/>
          <p:nvPr/>
        </p:nvSpPr>
        <p:spPr>
          <a:xfrm>
            <a:off x="868680" y="335280"/>
            <a:ext cx="10632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6,900 a significant change in model input leads to unstable behaviour…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14F98-31FA-4607-A9F8-6BC1808D0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69" y="2304117"/>
            <a:ext cx="6155471" cy="36265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175AD5D-058D-4AB9-A33C-09382483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30454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24F9FA-5A83-41C5-A3BB-E832C06F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71" y="1246640"/>
            <a:ext cx="4747462" cy="3647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ED08C8-BE3E-477B-9639-D3C2CDC59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14" y="1358400"/>
            <a:ext cx="4988291" cy="35356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AD53B0-96C5-45EE-8C47-F534C808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60A8D-15D2-40CE-81F2-9995934FF5AC}"/>
              </a:ext>
            </a:extLst>
          </p:cNvPr>
          <p:cNvCxnSpPr>
            <a:cxnSpLocks/>
          </p:cNvCxnSpPr>
          <p:nvPr/>
        </p:nvCxnSpPr>
        <p:spPr>
          <a:xfrm flipV="1">
            <a:off x="2692400" y="3987800"/>
            <a:ext cx="650240" cy="1102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7D8286-FC60-434F-8DD0-B0267D7B65A7}"/>
              </a:ext>
            </a:extLst>
          </p:cNvPr>
          <p:cNvSpPr txBox="1"/>
          <p:nvPr/>
        </p:nvSpPr>
        <p:spPr>
          <a:xfrm>
            <a:off x="451811" y="5201920"/>
            <a:ext cx="436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Rate these change is controlled by a ‘learning rate’ parameter.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348570-05A3-46A5-9D63-54AE7C5F97C0}"/>
              </a:ext>
            </a:extLst>
          </p:cNvPr>
          <p:cNvCxnSpPr>
            <a:cxnSpLocks/>
          </p:cNvCxnSpPr>
          <p:nvPr/>
        </p:nvCxnSpPr>
        <p:spPr>
          <a:xfrm flipV="1">
            <a:off x="8432800" y="3906520"/>
            <a:ext cx="650240" cy="1102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A83856-F251-429A-BA27-CD9EFEB95AFA}"/>
              </a:ext>
            </a:extLst>
          </p:cNvPr>
          <p:cNvSpPr txBox="1"/>
          <p:nvPr/>
        </p:nvSpPr>
        <p:spPr>
          <a:xfrm>
            <a:off x="6827076" y="5036283"/>
            <a:ext cx="436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Region where the ‘instability’ occurs.</a:t>
            </a:r>
          </a:p>
        </p:txBody>
      </p:sp>
    </p:spTree>
    <p:extLst>
      <p:ext uri="{BB962C8B-B14F-4D97-AF65-F5344CB8AC3E}">
        <p14:creationId xmlns:p14="http://schemas.microsoft.com/office/powerpoint/2010/main" val="2050782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4A91E-1E3F-411D-B8C5-D20E5EEB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F4CEF-5E14-4837-8B0D-03FEC231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CE241-6FFC-4702-BD97-6F452508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3" y="990600"/>
            <a:ext cx="8156877" cy="52402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2A857C-9DD9-468B-9D39-6837E1B29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B6A25-010B-42D6-88EE-FF5EC7E0A6D1}"/>
              </a:ext>
            </a:extLst>
          </p:cNvPr>
          <p:cNvSpPr txBox="1"/>
          <p:nvPr/>
        </p:nvSpPr>
        <p:spPr>
          <a:xfrm>
            <a:off x="8656320" y="1137920"/>
            <a:ext cx="319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a very helpful plot… Isolating the model inputs that realised absolute values larger than 10…</a:t>
            </a:r>
          </a:p>
        </p:txBody>
      </p:sp>
    </p:spTree>
    <p:extLst>
      <p:ext uri="{BB962C8B-B14F-4D97-AF65-F5344CB8AC3E}">
        <p14:creationId xmlns:p14="http://schemas.microsoft.com/office/powerpoint/2010/main" val="3681038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4A91E-1E3F-411D-B8C5-D20E5EEB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PETER L. GREEN, DIEGO ECHEVERRIA and SARINI JAYASINGHE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F4CEF-5E14-4837-8B0D-03FEC231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8128F8F-2851-4536-A9C7-72A8F35850F7}" type="slidenum">
              <a:rPr lang="en-US" smtClean="0"/>
              <a:pPr defTabSz="457200"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1379FC-0BB4-4669-A31E-0265BFFCE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49" y="935410"/>
            <a:ext cx="9658832" cy="587179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E3A4A0E-79CC-4E8D-B51F-0852068A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5092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4A91E-1E3F-411D-B8C5-D20E5EEB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PETER L. GREEN, DIEGO ECHEVERRIA and SARINI JAYASINGHE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F4CEF-5E14-4837-8B0D-03FEC231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8128F8F-2851-4536-A9C7-72A8F35850F7}" type="slidenum">
              <a:rPr lang="en-US" smtClean="0"/>
              <a:pPr defTabSz="457200"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1379FC-0BB4-4669-A31E-0265BFFCE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49" y="935410"/>
            <a:ext cx="9658832" cy="587179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E3A4A0E-79CC-4E8D-B51F-0852068A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5D1248-F252-4CE4-91E0-61EF02DC7FBC}"/>
              </a:ext>
            </a:extLst>
          </p:cNvPr>
          <p:cNvSpPr/>
          <p:nvPr/>
        </p:nvSpPr>
        <p:spPr>
          <a:xfrm>
            <a:off x="6131560" y="1315720"/>
            <a:ext cx="41148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46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4A91E-1E3F-411D-B8C5-D20E5EEB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PETER L. GREEN, DIEGO ECHEVERRIA and SARINI JAYASINGHE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F4CEF-5E14-4837-8B0D-03FEC231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8128F8F-2851-4536-A9C7-72A8F35850F7}" type="slidenum">
              <a:rPr lang="en-US" smtClean="0"/>
              <a:pPr defTabSz="457200"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3A4A0E-79CC-4E8D-B51F-0852068A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59823-57AD-4CEA-AC36-A1B99063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15" y="719091"/>
            <a:ext cx="8702245" cy="561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81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0FF68-6E81-4643-AD29-E4D60B11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30161-21B9-44EB-A763-CF474366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BFB07-CA64-4879-A70D-BCAFF627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7600"/>
            <a:ext cx="6871182" cy="4941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D08207E-DB7E-4789-BEBD-CD6F11A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Linear Regression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FD2FB-F889-4574-93E5-798C80883C30}"/>
              </a:ext>
            </a:extLst>
          </p:cNvPr>
          <p:cNvSpPr txBox="1"/>
          <p:nvPr/>
        </p:nvSpPr>
        <p:spPr>
          <a:xfrm>
            <a:off x="7818120" y="1412240"/>
            <a:ext cx="321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Finally, a plot of how the </a:t>
            </a:r>
            <a:r>
              <a:rPr lang="en-GB" dirty="0" err="1"/>
              <a:t>Wobbe</a:t>
            </a:r>
            <a:r>
              <a:rPr lang="en-GB" dirty="0"/>
              <a:t> index (Incoming Gas) varied. </a:t>
            </a:r>
          </a:p>
        </p:txBody>
      </p:sp>
    </p:spTree>
    <p:extLst>
      <p:ext uri="{BB962C8B-B14F-4D97-AF65-F5344CB8AC3E}">
        <p14:creationId xmlns:p14="http://schemas.microsoft.com/office/powerpoint/2010/main" val="950177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AD53B0-96C5-45EE-8C47-F534C808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CAAA0-A6D9-49D5-BE63-6B578711DDAA}"/>
              </a:ext>
            </a:extLst>
          </p:cNvPr>
          <p:cNvSpPr txBox="1"/>
          <p:nvPr/>
        </p:nvSpPr>
        <p:spPr>
          <a:xfrm>
            <a:off x="467360" y="1153160"/>
            <a:ext cx="1119124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 closer analysis of how the inputs affected the results realised by the online regression model (including plotting their ‘controllability’).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Perhaps this is a first opportunity for use to learn from the model (identifying what may have caused a rise in fault density)?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Continued improvement of the online predictions (time lags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Longer term we need to start thinking about our strategies for…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Addressing spikes in the MK4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Mapping from our different types of input variable to predictions (a comprehensive list of what the online model thinks is ‘important’ should help this discussion).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/>
              <a:t>Graphical User Interface to help us interpret results?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98586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196"/>
            <a:ext cx="10515600" cy="530695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Open Sans"/>
              </a:rPr>
              <a:t>MK4 data filtering (spike removal - 3 sigma from median)</a:t>
            </a:r>
          </a:p>
          <a:p>
            <a:r>
              <a:rPr lang="en-US" sz="1400" dirty="0">
                <a:latin typeface="Open Sans"/>
              </a:rPr>
              <a:t>Low pass filter,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LC</a:t>
            </a:r>
            <a:r>
              <a:rPr lang="en-US" sz="1400" dirty="0">
                <a:latin typeface="Open Sans"/>
              </a:rPr>
              <a:t>= 0.1</a:t>
            </a:r>
            <a:r>
              <a:rPr lang="en-US" sz="1400" dirty="0">
                <a:latin typeface="Cambria Math"/>
                <a:ea typeface="Cambria Math"/>
              </a:rPr>
              <a:t>≈</a:t>
            </a:r>
            <a:r>
              <a:rPr lang="en-US" sz="1400" dirty="0">
                <a:latin typeface="Open Sans"/>
              </a:rPr>
              <a:t>3hrs and </a:t>
            </a:r>
          </a:p>
          <a:p>
            <a:r>
              <a:rPr lang="en-US" sz="1400" dirty="0">
                <a:latin typeface="Open Sans"/>
              </a:rPr>
              <a:t>high pass filter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HC</a:t>
            </a:r>
            <a:r>
              <a:rPr lang="en-US" sz="1400" dirty="0">
                <a:latin typeface="Open Sans"/>
              </a:rPr>
              <a:t> =0.01</a:t>
            </a:r>
            <a:r>
              <a:rPr lang="en-US" sz="1400" dirty="0">
                <a:latin typeface="Cambria Math"/>
                <a:ea typeface="Cambria Math"/>
              </a:rPr>
              <a:t> ≈</a:t>
            </a:r>
            <a:r>
              <a:rPr lang="en-US" sz="1400" dirty="0">
                <a:latin typeface="Open Sans"/>
              </a:rPr>
              <a:t>33hrs </a:t>
            </a:r>
            <a:r>
              <a:rPr lang="en-US" sz="1600" dirty="0">
                <a:latin typeface="Open Sans"/>
              </a:rPr>
              <a:t>					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</a:endParaRPr>
          </a:p>
          <a:p>
            <a:pPr marL="0" indent="0">
              <a:buNone/>
            </a:pPr>
            <a:endParaRPr lang="en-US" sz="20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</a:endParaRPr>
          </a:p>
        </p:txBody>
      </p:sp>
      <p:pic>
        <p:nvPicPr>
          <p:cNvPr id="2051" name="Picture 3" descr="C:\Users\HP\Desktop\Figure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" t="8563" r="8392"/>
          <a:stretch/>
        </p:blipFill>
        <p:spPr bwMode="auto">
          <a:xfrm>
            <a:off x="1146049" y="2292096"/>
            <a:ext cx="9924288" cy="40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8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196"/>
            <a:ext cx="10515600" cy="530695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Open Sans"/>
              </a:rPr>
              <a:t>Low pass filter,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LC</a:t>
            </a:r>
            <a:r>
              <a:rPr lang="en-US" sz="1400" dirty="0">
                <a:latin typeface="Open Sans"/>
              </a:rPr>
              <a:t>= 0.1</a:t>
            </a:r>
            <a:r>
              <a:rPr lang="en-US" sz="1400" dirty="0">
                <a:latin typeface="Cambria Math"/>
                <a:ea typeface="Cambria Math"/>
              </a:rPr>
              <a:t>≈</a:t>
            </a:r>
            <a:r>
              <a:rPr lang="en-US" sz="1400" dirty="0">
                <a:latin typeface="Open Sans"/>
              </a:rPr>
              <a:t>3hrs and </a:t>
            </a:r>
          </a:p>
          <a:p>
            <a:r>
              <a:rPr lang="en-US" sz="1400" dirty="0">
                <a:latin typeface="Open Sans"/>
              </a:rPr>
              <a:t>high pass filter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HC</a:t>
            </a:r>
            <a:r>
              <a:rPr lang="en-US" sz="1400" dirty="0">
                <a:latin typeface="Open Sans"/>
              </a:rPr>
              <a:t> =0.05</a:t>
            </a:r>
            <a:r>
              <a:rPr lang="en-US" sz="1400" dirty="0">
                <a:latin typeface="Cambria Math"/>
                <a:ea typeface="Cambria Math"/>
              </a:rPr>
              <a:t> ≈</a:t>
            </a:r>
            <a:r>
              <a:rPr lang="en-US" sz="1400" dirty="0">
                <a:latin typeface="Open Sans"/>
              </a:rPr>
              <a:t>6hrs </a:t>
            </a:r>
            <a:r>
              <a:rPr lang="en-US" sz="1600" dirty="0">
                <a:latin typeface="Open Sans"/>
              </a:rPr>
              <a:t>					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</a:endParaRPr>
          </a:p>
          <a:p>
            <a:pPr marL="0" indent="0">
              <a:buNone/>
            </a:pPr>
            <a:endParaRPr lang="en-US" sz="20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pic>
        <p:nvPicPr>
          <p:cNvPr id="1028" name="Picture 4" descr="C:\Users\HP\Desktop\Figure_1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t="9674" r="9109"/>
          <a:stretch/>
        </p:blipFill>
        <p:spPr bwMode="auto">
          <a:xfrm>
            <a:off x="1194817" y="2340864"/>
            <a:ext cx="9790176" cy="396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8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99196"/>
            <a:ext cx="10515600" cy="4774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Open Sans"/>
              </a:rPr>
              <a:t>Low pass filter,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LC</a:t>
            </a:r>
            <a:r>
              <a:rPr lang="en-US" sz="1400" dirty="0">
                <a:latin typeface="Open Sans"/>
              </a:rPr>
              <a:t>= 0.05</a:t>
            </a:r>
            <a:r>
              <a:rPr lang="en-US" sz="1400" dirty="0">
                <a:latin typeface="Cambria Math"/>
                <a:ea typeface="Cambria Math"/>
              </a:rPr>
              <a:t>≈</a:t>
            </a:r>
            <a:r>
              <a:rPr lang="en-US" sz="1400" dirty="0">
                <a:latin typeface="Open Sans"/>
              </a:rPr>
              <a:t>6hrs and </a:t>
            </a:r>
          </a:p>
          <a:p>
            <a:r>
              <a:rPr lang="en-US" sz="1400" dirty="0">
                <a:latin typeface="Open Sans"/>
              </a:rPr>
              <a:t>high pass filter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HC</a:t>
            </a:r>
            <a:r>
              <a:rPr lang="en-US" sz="1400" dirty="0">
                <a:latin typeface="Open Sans"/>
              </a:rPr>
              <a:t> =0.01</a:t>
            </a:r>
            <a:r>
              <a:rPr lang="en-US" sz="1400" dirty="0">
                <a:latin typeface="Cambria Math"/>
                <a:ea typeface="Cambria Math"/>
              </a:rPr>
              <a:t> ≈</a:t>
            </a:r>
            <a:r>
              <a:rPr lang="en-US" sz="1400" dirty="0">
                <a:latin typeface="Open Sans"/>
              </a:rPr>
              <a:t>33hrs </a:t>
            </a:r>
            <a:r>
              <a:rPr lang="en-US" sz="1600" dirty="0">
                <a:latin typeface="Open Sans"/>
              </a:rPr>
              <a:t>		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pic>
        <p:nvPicPr>
          <p:cNvPr id="4098" name="Picture 2" descr="C:\Users\HP\Desktop\Figure_1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0" t="9119" r="8802" b="7554"/>
          <a:stretch/>
        </p:blipFill>
        <p:spPr bwMode="auto">
          <a:xfrm>
            <a:off x="1158241" y="2316481"/>
            <a:ext cx="986332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81728" y="3413760"/>
            <a:ext cx="548640" cy="199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2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pic>
        <p:nvPicPr>
          <p:cNvPr id="5122" name="Picture 2" descr="C:\Users\HP\Desktop\Figure_1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r="8392"/>
          <a:stretch/>
        </p:blipFill>
        <p:spPr bwMode="auto">
          <a:xfrm>
            <a:off x="1170433" y="1660208"/>
            <a:ext cx="9875520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 txBox="1">
            <a:spLocks/>
          </p:cNvSpPr>
          <p:nvPr/>
        </p:nvSpPr>
        <p:spPr>
          <a:xfrm>
            <a:off x="838200" y="1199196"/>
            <a:ext cx="10515600" cy="4774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Open Sans"/>
              </a:rPr>
              <a:t>Low pass filter,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LC</a:t>
            </a:r>
            <a:r>
              <a:rPr lang="en-US" sz="1400" dirty="0">
                <a:latin typeface="Open Sans"/>
              </a:rPr>
              <a:t>= 0.05</a:t>
            </a:r>
            <a:r>
              <a:rPr lang="en-US" sz="1400" dirty="0">
                <a:latin typeface="Cambria Math"/>
                <a:ea typeface="Cambria Math"/>
              </a:rPr>
              <a:t>≈</a:t>
            </a:r>
            <a:r>
              <a:rPr lang="en-US" sz="1400" dirty="0">
                <a:latin typeface="Open Sans"/>
              </a:rPr>
              <a:t>6hrs and </a:t>
            </a:r>
          </a:p>
          <a:p>
            <a:r>
              <a:rPr lang="en-US" sz="1400" dirty="0">
                <a:latin typeface="Open Sans"/>
              </a:rPr>
              <a:t>high pass filter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HC</a:t>
            </a:r>
            <a:r>
              <a:rPr lang="en-US" sz="1400" dirty="0">
                <a:latin typeface="Open Sans"/>
              </a:rPr>
              <a:t> =0.01</a:t>
            </a:r>
            <a:r>
              <a:rPr lang="en-US" sz="1400" dirty="0">
                <a:latin typeface="Cambria Math"/>
                <a:ea typeface="Cambria Math"/>
              </a:rPr>
              <a:t> ≈</a:t>
            </a:r>
            <a:r>
              <a:rPr lang="en-US" sz="1400" dirty="0">
                <a:latin typeface="Open Sans"/>
              </a:rPr>
              <a:t>33hrs </a:t>
            </a:r>
            <a:r>
              <a:rPr lang="en-US" sz="1600" dirty="0">
                <a:latin typeface="Open Sans"/>
              </a:rPr>
              <a:t>			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2394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 Density Signal</a:t>
            </a:r>
            <a:endParaRPr lang="en-GB" sz="3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C18F5-1686-427C-916D-1D435A3720FD}"/>
              </a:ext>
            </a:extLst>
          </p:cNvPr>
          <p:cNvSpPr txBox="1"/>
          <p:nvPr/>
        </p:nvSpPr>
        <p:spPr>
          <a:xfrm>
            <a:off x="2564384" y="1883156"/>
            <a:ext cx="1178560" cy="848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Isolate to be between </a:t>
            </a:r>
            <a:r>
              <a:rPr lang="en-GB" sz="1200" dirty="0">
                <a:solidFill>
                  <a:srgbClr val="FF0000"/>
                </a:solidFill>
              </a:rPr>
              <a:t>25/07/20 </a:t>
            </a:r>
            <a:r>
              <a:rPr lang="en-GB" sz="1200" dirty="0"/>
              <a:t>and </a:t>
            </a:r>
            <a:r>
              <a:rPr lang="en-GB" sz="1200" dirty="0">
                <a:solidFill>
                  <a:srgbClr val="FF0000"/>
                </a:solidFill>
              </a:rPr>
              <a:t>03/01/21</a:t>
            </a:r>
          </a:p>
        </p:txBody>
      </p:sp>
      <p:sp>
        <p:nvSpPr>
          <p:cNvPr id="10" name="Arrow: Right 7">
            <a:extLst>
              <a:ext uri="{FF2B5EF4-FFF2-40B4-BE49-F238E27FC236}">
                <a16:creationId xmlns:a16="http://schemas.microsoft.com/office/drawing/2014/main" id="{6B51F961-B6F3-428D-9242-6F62AACB0B2C}"/>
              </a:ext>
            </a:extLst>
          </p:cNvPr>
          <p:cNvSpPr/>
          <p:nvPr/>
        </p:nvSpPr>
        <p:spPr>
          <a:xfrm>
            <a:off x="1964944" y="2205736"/>
            <a:ext cx="59944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58596-E93D-457E-8E49-DE1FB6E0A409}"/>
              </a:ext>
            </a:extLst>
          </p:cNvPr>
          <p:cNvSpPr txBox="1"/>
          <p:nvPr/>
        </p:nvSpPr>
        <p:spPr>
          <a:xfrm>
            <a:off x="3514344" y="3138223"/>
            <a:ext cx="8382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High pass filter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9F9617-D0F2-408E-A871-A33B2459A25D}"/>
              </a:ext>
            </a:extLst>
          </p:cNvPr>
          <p:cNvSpPr/>
          <p:nvPr/>
        </p:nvSpPr>
        <p:spPr>
          <a:xfrm>
            <a:off x="4372864" y="3267456"/>
            <a:ext cx="59944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BC01E-93E5-4932-8205-F350B4D25BF4}"/>
              </a:ext>
            </a:extLst>
          </p:cNvPr>
          <p:cNvSpPr txBox="1"/>
          <p:nvPr/>
        </p:nvSpPr>
        <p:spPr>
          <a:xfrm>
            <a:off x="4992624" y="3138223"/>
            <a:ext cx="8382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Spike locations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41EC0BDB-4645-4D7C-B2D8-450FF16501E2}"/>
              </a:ext>
            </a:extLst>
          </p:cNvPr>
          <p:cNvSpPr/>
          <p:nvPr/>
        </p:nvSpPr>
        <p:spPr>
          <a:xfrm rot="5400000">
            <a:off x="2749804" y="2805176"/>
            <a:ext cx="807720" cy="660400"/>
          </a:xfrm>
          <a:prstGeom prst="bentUp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6356-DB96-49F9-AF9F-8FC84CF0CA0E}"/>
              </a:ext>
            </a:extLst>
          </p:cNvPr>
          <p:cNvSpPr txBox="1"/>
          <p:nvPr/>
        </p:nvSpPr>
        <p:spPr>
          <a:xfrm>
            <a:off x="4822444" y="2131936"/>
            <a:ext cx="11785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Remove spikes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17653A9-034A-430F-97C5-5A8CEC154A87}"/>
              </a:ext>
            </a:extLst>
          </p:cNvPr>
          <p:cNvSpPr/>
          <p:nvPr/>
        </p:nvSpPr>
        <p:spPr>
          <a:xfrm rot="10800000">
            <a:off x="5312664" y="2408934"/>
            <a:ext cx="218440" cy="72644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E91CF57-CC60-4AB5-813D-9EE9637C6C67}"/>
              </a:ext>
            </a:extLst>
          </p:cNvPr>
          <p:cNvSpPr/>
          <p:nvPr/>
        </p:nvSpPr>
        <p:spPr>
          <a:xfrm>
            <a:off x="3748024" y="2205735"/>
            <a:ext cx="107442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2F535-7779-4959-B610-8B4D3CC4113D}"/>
              </a:ext>
            </a:extLst>
          </p:cNvPr>
          <p:cNvSpPr txBox="1"/>
          <p:nvPr/>
        </p:nvSpPr>
        <p:spPr>
          <a:xfrm>
            <a:off x="6602984" y="2131934"/>
            <a:ext cx="117856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Low pass filter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FA0FC70-61E7-4A6E-8F5C-F5E4DA34154C}"/>
              </a:ext>
            </a:extLst>
          </p:cNvPr>
          <p:cNvSpPr/>
          <p:nvPr/>
        </p:nvSpPr>
        <p:spPr>
          <a:xfrm>
            <a:off x="6003544" y="2168835"/>
            <a:ext cx="59944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21">
            <a:extLst>
              <a:ext uri="{FF2B5EF4-FFF2-40B4-BE49-F238E27FC236}">
                <a16:creationId xmlns:a16="http://schemas.microsoft.com/office/drawing/2014/main" id="{2656C496-7EB7-47F4-8601-AFD29C49A2E9}"/>
              </a:ext>
            </a:extLst>
          </p:cNvPr>
          <p:cNvSpPr/>
          <p:nvPr/>
        </p:nvSpPr>
        <p:spPr>
          <a:xfrm>
            <a:off x="7781544" y="2168835"/>
            <a:ext cx="599440" cy="203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196"/>
            <a:ext cx="10515600" cy="87344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Open Sans"/>
              </a:rPr>
              <a:t>Furnace fault Pipeline</a:t>
            </a:r>
            <a:r>
              <a:rPr lang="en-US" sz="1800" dirty="0">
                <a:latin typeface="Open Sans"/>
              </a:rPr>
              <a:t>					</a:t>
            </a:r>
          </a:p>
          <a:p>
            <a:pPr marL="0" indent="0">
              <a:buNone/>
            </a:pPr>
            <a:endParaRPr lang="en-US" sz="2400" b="0" i="0" dirty="0">
              <a:effectLst/>
              <a:latin typeface="Open Sans"/>
            </a:endParaRPr>
          </a:p>
        </p:txBody>
      </p:sp>
      <p:pic>
        <p:nvPicPr>
          <p:cNvPr id="12290" name="Picture 2" descr="https://upload.wikimedia.org/wikipedia/commons/thumb/1/1a/Boxplot_vs_PDF.svg/800px-Boxplot_vs_PDF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48" y="2731516"/>
            <a:ext cx="3297257" cy="36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>
            <a:stCxn id="13" idx="2"/>
            <a:endCxn id="12290" idx="1"/>
          </p:cNvCxnSpPr>
          <p:nvPr/>
        </p:nvCxnSpPr>
        <p:spPr>
          <a:xfrm>
            <a:off x="5411724" y="3599888"/>
            <a:ext cx="1449324" cy="931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61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196"/>
            <a:ext cx="10515600" cy="530695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Open Sans"/>
              </a:rPr>
              <a:t>MK4 data filtering (spike removal – Inter-quartile range)</a:t>
            </a:r>
          </a:p>
          <a:p>
            <a:r>
              <a:rPr lang="en-US" sz="1400" dirty="0">
                <a:latin typeface="Open Sans"/>
              </a:rPr>
              <a:t>Low pass filter,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LC</a:t>
            </a:r>
            <a:r>
              <a:rPr lang="en-US" sz="1400" dirty="0">
                <a:latin typeface="Open Sans"/>
              </a:rPr>
              <a:t>= 0.1</a:t>
            </a:r>
            <a:r>
              <a:rPr lang="en-US" sz="1400" dirty="0">
                <a:latin typeface="Cambria Math"/>
                <a:ea typeface="Cambria Math"/>
              </a:rPr>
              <a:t>≈</a:t>
            </a:r>
            <a:r>
              <a:rPr lang="en-US" sz="1400" dirty="0">
                <a:latin typeface="Open Sans"/>
              </a:rPr>
              <a:t>3hrs and </a:t>
            </a:r>
          </a:p>
          <a:p>
            <a:r>
              <a:rPr lang="en-US" sz="1400" dirty="0">
                <a:latin typeface="Open Sans"/>
              </a:rPr>
              <a:t>high pass filter normalised cutoff-frequency </a:t>
            </a:r>
            <a:r>
              <a:rPr lang="en-GB" sz="1400" dirty="0"/>
              <a:t>W</a:t>
            </a:r>
            <a:r>
              <a:rPr lang="en-GB" sz="1400" baseline="-25000" dirty="0"/>
              <a:t>HC</a:t>
            </a:r>
            <a:r>
              <a:rPr lang="en-US" sz="1400" dirty="0">
                <a:latin typeface="Open Sans"/>
              </a:rPr>
              <a:t> =0.01</a:t>
            </a:r>
            <a:r>
              <a:rPr lang="en-US" sz="1400" dirty="0">
                <a:latin typeface="Cambria Math"/>
                <a:ea typeface="Cambria Math"/>
              </a:rPr>
              <a:t> ≈</a:t>
            </a:r>
            <a:r>
              <a:rPr lang="en-US" sz="1400" dirty="0">
                <a:latin typeface="Open Sans"/>
              </a:rPr>
              <a:t>33hrs </a:t>
            </a:r>
            <a:r>
              <a:rPr lang="en-US" sz="1600" dirty="0">
                <a:latin typeface="Open Sans"/>
              </a:rPr>
              <a:t>					</a:t>
            </a:r>
          </a:p>
          <a:p>
            <a:pPr marL="0" indent="0">
              <a:buNone/>
            </a:pPr>
            <a:endParaRPr lang="en-US" sz="20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</a:endParaRPr>
          </a:p>
          <a:p>
            <a:pPr marL="0" indent="0">
              <a:buNone/>
            </a:pPr>
            <a:endParaRPr lang="en-US" sz="20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2 (2020 to 2021, around N=11500)</a:t>
            </a:r>
            <a:endParaRPr lang="en-GB" sz="3400" dirty="0"/>
          </a:p>
        </p:txBody>
      </p:sp>
      <p:pic>
        <p:nvPicPr>
          <p:cNvPr id="3074" name="Picture 2" descr="C:\Users\HP\Desktop\Figure_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" t="10507" r="8770" b="7555"/>
          <a:stretch/>
        </p:blipFill>
        <p:spPr bwMode="auto">
          <a:xfrm>
            <a:off x="1158240" y="2340865"/>
            <a:ext cx="9863328" cy="35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991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0" ma:contentTypeDescription="Create a new document." ma:contentTypeScope="" ma:versionID="a3215f298ad1c255c63ae20c7a6b26f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010B93-87E6-479C-972F-A28E96F06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41EC74E-BCA9-4ADE-8A96-153DC1193A29}">
  <ds:schemaRefs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1970</Words>
  <Application>Microsoft Office PowerPoint</Application>
  <PresentationFormat>Widescreen</PresentationFormat>
  <Paragraphs>331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Open Sans</vt:lpstr>
      <vt:lpstr>wf_segoe-ui_normal</vt:lpstr>
      <vt:lpstr>Office Theme</vt:lpstr>
      <vt:lpstr>1_Office Theme</vt:lpstr>
      <vt:lpstr>NSG Pilkington – University of Liverpool Machine Learning Project:  17/03/2021</vt:lpstr>
      <vt:lpstr>PowerPoint Presentation</vt:lpstr>
      <vt:lpstr>Fault Density Signal</vt:lpstr>
      <vt:lpstr>Dataset 2 (2020 to 2021, around N=11500)</vt:lpstr>
      <vt:lpstr>Dataset 2 (2020 to 2021, around N=11500)</vt:lpstr>
      <vt:lpstr>Dataset 2 (2020 to 2021, around N=11500)</vt:lpstr>
      <vt:lpstr>Dataset 2 (2020 to 2021, around N=11500)</vt:lpstr>
      <vt:lpstr>Fault Density Signal</vt:lpstr>
      <vt:lpstr>Dataset 2 (2020 to 2021, around N=11500)</vt:lpstr>
      <vt:lpstr>PowerPoint Presentation</vt:lpstr>
      <vt:lpstr>Dataset 2 (2020 to 2021, around N=11500)</vt:lpstr>
      <vt:lpstr>Dataset 2 (2020 to 2021, around N=11500)</vt:lpstr>
      <vt:lpstr>Dataset 2 (2020 to 2021, around N=11500)</vt:lpstr>
      <vt:lpstr>Dataset 2 (2020 to 2021, around N=11500)</vt:lpstr>
      <vt:lpstr>Dataset 2 (2020 to 2021, around N=11500)</vt:lpstr>
      <vt:lpstr>Dataset 2 (2020 to 2021, around N=11500)</vt:lpstr>
      <vt:lpstr>PowerPoint Presentation</vt:lpstr>
      <vt:lpstr>PowerPoint Presentation</vt:lpstr>
      <vt:lpstr>Dataset 2 (2020 to 2021, around N=11500)</vt:lpstr>
      <vt:lpstr>PowerPoint Presentation</vt:lpstr>
      <vt:lpstr>Relevant inputs grouped by their potential controllability</vt:lpstr>
      <vt:lpstr>Dataset from 2020 to 2021, N=11623</vt:lpstr>
      <vt:lpstr>Relevant inputs grouped by their potential controllability</vt:lpstr>
      <vt:lpstr>Relevant inputs grouped by their potential controllability</vt:lpstr>
      <vt:lpstr>PowerPoint Presentation</vt:lpstr>
      <vt:lpstr>Online Linear Regression</vt:lpstr>
      <vt:lpstr>Online Linear Regression</vt:lpstr>
      <vt:lpstr>Online Linear Regression</vt:lpstr>
      <vt:lpstr>Online Linear Regression</vt:lpstr>
      <vt:lpstr>Online Linear Regression</vt:lpstr>
      <vt:lpstr>Online Linear Regression</vt:lpstr>
      <vt:lpstr>Online Linear Regression</vt:lpstr>
      <vt:lpstr>Online Linear Regression</vt:lpstr>
      <vt:lpstr>Online Linear Regression</vt:lpstr>
      <vt:lpstr>Online Linear Regression</vt:lpstr>
      <vt:lpstr>Online Linear Regression</vt:lpstr>
      <vt:lpstr>Online Linear Regression</vt:lpstr>
      <vt:lpstr>Online Linear Regression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565</cp:revision>
  <dcterms:created xsi:type="dcterms:W3CDTF">2020-12-01T17:36:12Z</dcterms:created>
  <dcterms:modified xsi:type="dcterms:W3CDTF">2021-03-17T11:23:52Z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